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1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13A4A-E7C8-451C-9E82-941F1A07C7A6}" type="datetimeFigureOut">
              <a:rPr lang="ru-RU" smtClean="0"/>
              <a:t>15.04.2011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393D6-5F8E-47EF-B84F-A7F7D3E7D88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ru-RU" sz="3600" b="1" dirty="0"/>
              <a:t>Технология получения пластмасс или полимерных композиционных материалов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628800"/>
            <a:ext cx="8064896" cy="4536504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1. Температурный режим и переработка полимеров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Термопласты при нагреве расплавляются, а при последующем охлаждении </a:t>
            </a:r>
            <a:r>
              <a:rPr lang="ru-RU" dirty="0" smtClean="0">
                <a:solidFill>
                  <a:schemeClr val="tx1"/>
                </a:solidFill>
              </a:rPr>
              <a:t>затвердевают</a:t>
            </a:r>
            <a:r>
              <a:rPr lang="ru-RU" dirty="0">
                <a:solidFill>
                  <a:schemeClr val="tx1"/>
                </a:solidFill>
              </a:rPr>
              <a:t>, в результате чего формируется изделие. Аморфные и частично </a:t>
            </a:r>
            <a:r>
              <a:rPr lang="ru-RU" dirty="0" smtClean="0">
                <a:solidFill>
                  <a:schemeClr val="tx1"/>
                </a:solidFill>
              </a:rPr>
              <a:t>кристаллизующиеся </a:t>
            </a:r>
            <a:r>
              <a:rPr lang="ru-RU" dirty="0">
                <a:solidFill>
                  <a:schemeClr val="tx1"/>
                </a:solidFill>
              </a:rPr>
              <a:t>термопласты различаются по физическим и технологическим свойствам. Реактопласты и эластомеры деформируются только в процессе формования изделия. Дальнейшее тепловое воздействие (до температуры разложения) не изменяет их </a:t>
            </a:r>
            <a:r>
              <a:rPr lang="ru-RU" dirty="0" smtClean="0">
                <a:solidFill>
                  <a:schemeClr val="tx1"/>
                </a:solidFill>
              </a:rPr>
              <a:t>фазового </a:t>
            </a:r>
            <a:r>
              <a:rPr lang="ru-RU" dirty="0">
                <a:solidFill>
                  <a:schemeClr val="tx1"/>
                </a:solidFill>
              </a:rPr>
              <a:t>состояния.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1.3.3.2. Текучесть реактопластов</a:t>
            </a:r>
            <a:endParaRPr lang="ru-RU" dirty="0"/>
          </a:p>
          <a:p>
            <a:r>
              <a:rPr lang="ru-RU" dirty="0"/>
              <a:t>Характер течения реактопластов отличается от текучести термопластов. При от­верждении реактопластов </a:t>
            </a:r>
            <a:r>
              <a:rPr lang="ru-RU" b="1" dirty="0"/>
              <a:t>происходят </a:t>
            </a:r>
            <a:r>
              <a:rPr lang="ru-RU" dirty="0"/>
              <a:t>два процесса:</a:t>
            </a:r>
          </a:p>
          <a:p>
            <a:pPr lvl="0"/>
            <a:r>
              <a:rPr lang="ru-RU" dirty="0"/>
              <a:t>снижение вязкости за счет </a:t>
            </a:r>
            <a:r>
              <a:rPr lang="en-US" dirty="0"/>
              <a:t>v</a:t>
            </a:r>
            <a:r>
              <a:rPr lang="ru-RU" dirty="0"/>
              <a:t> освобождающейся теплоты химической реакции;</a:t>
            </a:r>
          </a:p>
          <a:p>
            <a:pPr lvl="0"/>
            <a:r>
              <a:rPr lang="ru-RU" dirty="0"/>
              <a:t>увеличение вязкости за счет начинающейся сшивки макромолекул.</a:t>
            </a:r>
          </a:p>
          <a:p>
            <a:r>
              <a:rPr lang="ru-RU" dirty="0"/>
              <a:t>К сожалению, способ проверки для одновременного замера обеих реакций отсут­ствует; необходимо </a:t>
            </a:r>
            <a:r>
              <a:rPr lang="ru-RU" b="1" dirty="0"/>
              <a:t>использовать </a:t>
            </a:r>
            <a:r>
              <a:rPr lang="ru-RU" dirty="0"/>
              <a:t>два метода измерения.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b="1" dirty="0"/>
              <a:t>Текучесть по </a:t>
            </a:r>
            <a:r>
              <a:rPr lang="ru-RU" b="1" dirty="0" err="1"/>
              <a:t>Рашигу</a:t>
            </a:r>
            <a:endParaRPr lang="ru-RU" dirty="0"/>
          </a:p>
          <a:p>
            <a:r>
              <a:rPr lang="ru-RU" dirty="0"/>
              <a:t>Определение текучести по</a:t>
            </a:r>
            <a:r>
              <a:rPr lang="ru-RU" b="1" dirty="0"/>
              <a:t> </a:t>
            </a:r>
            <a:r>
              <a:rPr lang="ru-RU" dirty="0" err="1"/>
              <a:t>Рашигу</a:t>
            </a:r>
            <a:r>
              <a:rPr lang="ru-RU" dirty="0"/>
              <a:t> напоминает метод определения ПТР. В этом случае </a:t>
            </a:r>
            <a:r>
              <a:rPr lang="ru-RU" dirty="0" err="1"/>
              <a:t>таблетированный</a:t>
            </a:r>
            <a:r>
              <a:rPr lang="ru-RU" dirty="0"/>
              <a:t> термореактивный материал после расплавления в</a:t>
            </a:r>
            <a:r>
              <a:rPr lang="ru-RU" b="1" dirty="0"/>
              <a:t> </a:t>
            </a:r>
            <a:r>
              <a:rPr lang="ru-RU" dirty="0"/>
              <a:t>нагревае­мой камере затекает в конический канал. Длина образующегося после отверждения стержня является критерием текучести. Тест стандартизирован в качестве испытания на текучесть в соответствии с </a:t>
            </a:r>
            <a:r>
              <a:rPr lang="en-US" i="1" dirty="0"/>
              <a:t>ASTM</a:t>
            </a:r>
            <a:r>
              <a:rPr lang="ru-RU" i="1" dirty="0"/>
              <a:t>-</a:t>
            </a:r>
            <a:r>
              <a:rPr lang="en-US" i="1" dirty="0"/>
              <a:t>D</a:t>
            </a:r>
            <a:r>
              <a:rPr lang="ru-RU" i="1" dirty="0"/>
              <a:t>-569</a:t>
            </a:r>
            <a:r>
              <a:rPr lang="ru-RU" i="1" baseline="30000" dirty="0"/>
              <a:t>1</a:t>
            </a:r>
            <a:r>
              <a:rPr lang="ru-RU" i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i="1" dirty="0"/>
              <a:t> </a:t>
            </a:r>
            <a:r>
              <a:rPr lang="ru-RU" b="1" dirty="0"/>
              <a:t>Определение текучести в </a:t>
            </a:r>
            <a:r>
              <a:rPr lang="ru-RU" b="1" dirty="0" err="1"/>
              <a:t>пластометре</a:t>
            </a:r>
            <a:endParaRPr lang="ru-RU" dirty="0"/>
          </a:p>
          <a:p>
            <a:r>
              <a:rPr lang="ru-RU" dirty="0"/>
              <a:t>При проведении этого испытания формовочная масса прессуется и </a:t>
            </a:r>
            <a:r>
              <a:rPr lang="ru-RU" dirty="0" err="1"/>
              <a:t>отверждается</a:t>
            </a:r>
            <a:r>
              <a:rPr lang="ru-RU" dirty="0"/>
              <a:t> в нагреваемом </a:t>
            </a:r>
            <a:r>
              <a:rPr lang="ru-RU" dirty="0" err="1"/>
              <a:t>пластометре</a:t>
            </a:r>
            <a:r>
              <a:rPr lang="ru-RU" dirty="0"/>
              <a:t>. В ходе теста в течение определенного времени замеряется крутящий момент на приводном двигателе. Этот метод не стандартизирован</a:t>
            </a:r>
            <a:r>
              <a:rPr lang="ru-RU" baseline="30000" dirty="0"/>
              <a:t>2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Тестирование текучести по стаканчику</a:t>
            </a:r>
            <a:endParaRPr lang="ru-RU" dirty="0"/>
          </a:p>
          <a:p>
            <a:r>
              <a:rPr lang="ru-RU" dirty="0"/>
              <a:t>Тест стандартизирован в </a:t>
            </a:r>
            <a:r>
              <a:rPr lang="en-US" dirty="0"/>
              <a:t>coo</a:t>
            </a:r>
            <a:r>
              <a:rPr lang="ru-RU" dirty="0" err="1"/>
              <a:t>тветствии</a:t>
            </a:r>
            <a:r>
              <a:rPr lang="ru-RU" b="1" dirty="0"/>
              <a:t> </a:t>
            </a:r>
            <a:r>
              <a:rPr lang="ru-RU" dirty="0"/>
              <a:t>с </a:t>
            </a:r>
            <a:r>
              <a:rPr lang="en-US" dirty="0"/>
              <a:t>DIN</a:t>
            </a:r>
            <a:r>
              <a:rPr lang="ru-RU" dirty="0"/>
              <a:t>53465. Стаканчик стандартизированных размеров изготавливается прессованием, и при этом определяется продолжительность процесса. Для оценки скорости и отверждения стаканчик прессуется при постоян­ном значении давления и неизменной температуре.</a:t>
            </a:r>
          </a:p>
          <a:p>
            <a:r>
              <a:rPr lang="ru-RU" dirty="0"/>
              <a:t>Все перечисленные здесь параметры служат для оценки качества и однородности полимерного сырья. Они определяются производителями полимеров.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Autofit/>
          </a:bodyPr>
          <a:lstStyle/>
          <a:p>
            <a:r>
              <a:rPr lang="ru-RU" sz="2400" dirty="0"/>
              <a:t>Если переработчик в ходе приемки</a:t>
            </a:r>
            <a:r>
              <a:rPr lang="ru-RU" sz="2400" b="1" dirty="0"/>
              <a:t> </a:t>
            </a:r>
            <a:r>
              <a:rPr lang="ru-RU" sz="2400" dirty="0"/>
              <a:t>материала может проверить предоставленные данные, то тесты следует проводить</a:t>
            </a:r>
            <a:r>
              <a:rPr lang="ru-RU" sz="2400" b="1" dirty="0"/>
              <a:t>, </a:t>
            </a:r>
            <a:r>
              <a:rPr lang="ru-RU" sz="2400" dirty="0"/>
              <a:t>руководствуясь соответствующими стандартами. При проведении </a:t>
            </a:r>
            <a:r>
              <a:rPr lang="ru-RU" sz="2400" dirty="0" err="1"/>
              <a:t>нестандартизированных</a:t>
            </a:r>
            <a:r>
              <a:rPr lang="ru-RU" sz="2400" dirty="0"/>
              <a:t> испытаний</a:t>
            </a:r>
            <a:r>
              <a:rPr lang="ru-RU" sz="2400" b="1" dirty="0"/>
              <a:t>, </a:t>
            </a:r>
            <a:r>
              <a:rPr lang="ru-RU" sz="2400" dirty="0"/>
              <a:t>необходимо учесть характеристики используемого оборудования.</a:t>
            </a:r>
          </a:p>
          <a:p>
            <a:r>
              <a:rPr lang="ru-RU" sz="2400" dirty="0"/>
              <a:t>Многие производители для гарантии</a:t>
            </a:r>
            <a:r>
              <a:rPr lang="ru-RU" sz="2400" b="1" dirty="0"/>
              <a:t> </a:t>
            </a:r>
            <a:r>
              <a:rPr lang="ru-RU" sz="2400" dirty="0"/>
              <a:t>качества материала требуют от</a:t>
            </a:r>
            <a:r>
              <a:rPr lang="ru-RU" sz="2400" b="1" dirty="0"/>
              <a:t> </a:t>
            </a:r>
            <a:r>
              <a:rPr lang="ru-RU" sz="2400" dirty="0"/>
              <a:t>изготовителей пластмасс подробный протокол контроля.</a:t>
            </a:r>
          </a:p>
          <a:p>
            <a:pPr>
              <a:buNone/>
            </a:pPr>
            <a:r>
              <a:rPr lang="ru-RU" sz="2400" baseline="30000" dirty="0" smtClean="0"/>
              <a:t>1</a:t>
            </a:r>
            <a:r>
              <a:rPr lang="ru-RU" sz="2400" baseline="30000" dirty="0"/>
              <a:t>	</a:t>
            </a:r>
            <a:r>
              <a:rPr lang="en-US" sz="2000" i="1" dirty="0"/>
              <a:t>DIN</a:t>
            </a:r>
            <a:r>
              <a:rPr lang="ru-RU" sz="2000" i="1" dirty="0"/>
              <a:t>, </a:t>
            </a:r>
            <a:r>
              <a:rPr lang="en-US" sz="2000" i="1" dirty="0" err="1"/>
              <a:t>Deutsches</a:t>
            </a:r>
            <a:r>
              <a:rPr lang="en-US" sz="2000" i="1" dirty="0"/>
              <a:t> </a:t>
            </a:r>
            <a:r>
              <a:rPr lang="en-US" sz="2000" i="1" dirty="0" err="1"/>
              <a:t>Institut</a:t>
            </a:r>
            <a:r>
              <a:rPr lang="en-US" sz="2000" i="1" dirty="0"/>
              <a:t> fur </a:t>
            </a:r>
            <a:r>
              <a:rPr lang="en-US" sz="2000" i="1" dirty="0" err="1"/>
              <a:t>Normung</a:t>
            </a:r>
            <a:r>
              <a:rPr lang="ru-RU" sz="2000" i="1" dirty="0"/>
              <a:t> — </a:t>
            </a:r>
            <a:r>
              <a:rPr lang="ru-RU" sz="2000" dirty="0"/>
              <a:t>Институт стандартизации Германии.</a:t>
            </a:r>
          </a:p>
          <a:p>
            <a:r>
              <a:rPr lang="ru-RU" sz="2000" baseline="30000" dirty="0"/>
              <a:t>2	</a:t>
            </a:r>
            <a:r>
              <a:rPr lang="ru-RU" sz="2000" dirty="0"/>
              <a:t>В РФ  </a:t>
            </a:r>
            <a:r>
              <a:rPr lang="ru-RU" sz="2000" i="1" dirty="0"/>
              <a:t>К </a:t>
            </a:r>
            <a:r>
              <a:rPr lang="ru-RU" sz="2000" dirty="0"/>
              <a:t>— константа </a:t>
            </a:r>
            <a:r>
              <a:rPr lang="ru-RU" sz="2000" dirty="0" err="1"/>
              <a:t>Фикенчера</a:t>
            </a:r>
            <a:r>
              <a:rPr lang="ru-RU" sz="2000" dirty="0"/>
              <a:t>. — </a:t>
            </a:r>
            <a:r>
              <a:rPr lang="ru-RU" sz="2000" i="1" dirty="0"/>
              <a:t>Примеч. </a:t>
            </a:r>
            <a:r>
              <a:rPr lang="ru-RU" sz="2000" i="1" dirty="0" err="1"/>
              <a:t>науч</a:t>
            </a:r>
            <a:r>
              <a:rPr lang="ru-RU" sz="2000" i="1" dirty="0"/>
              <a:t>. ред.</a:t>
            </a:r>
            <a:endParaRPr lang="ru-RU" sz="2000" dirty="0"/>
          </a:p>
          <a:p>
            <a:r>
              <a:rPr lang="ru-RU" sz="2000" baseline="30000" dirty="0"/>
              <a:t>1	</a:t>
            </a:r>
            <a:r>
              <a:rPr lang="en-US" sz="2000" i="1" dirty="0"/>
              <a:t>ASTM</a:t>
            </a:r>
            <a:r>
              <a:rPr lang="ru-RU" sz="2000" i="1" dirty="0"/>
              <a:t>, </a:t>
            </a:r>
            <a:r>
              <a:rPr lang="en-US" sz="2000" i="1" dirty="0"/>
              <a:t>American Society for Testing and Materials </a:t>
            </a:r>
            <a:r>
              <a:rPr lang="ru-RU" sz="2000" dirty="0"/>
              <a:t>— Американское общество по испытаниям и материалам.</a:t>
            </a:r>
          </a:p>
          <a:p>
            <a:r>
              <a:rPr lang="ru-RU" sz="2000" baseline="30000" dirty="0"/>
              <a:t>2	</a:t>
            </a:r>
            <a:r>
              <a:rPr lang="ru-RU" sz="2000" dirty="0"/>
              <a:t>В РФ определение текучести с помощью </a:t>
            </a:r>
            <a:r>
              <a:rPr lang="ru-RU" sz="2000" dirty="0" err="1"/>
              <a:t>пластометра</a:t>
            </a:r>
            <a:r>
              <a:rPr lang="ru-RU" sz="2000" dirty="0"/>
              <a:t> выполняется по </a:t>
            </a:r>
            <a:r>
              <a:rPr lang="ru-RU" sz="2000" dirty="0" err="1"/>
              <a:t>Г</a:t>
            </a:r>
            <a:r>
              <a:rPr lang="ru-RU" sz="2000" u="sng" dirty="0" err="1"/>
              <a:t>ОСТу</a:t>
            </a:r>
            <a:r>
              <a:rPr lang="ru-RU" sz="2000" u="sng" dirty="0"/>
              <a:t> 15882. — </a:t>
            </a:r>
            <a:r>
              <a:rPr lang="ru-RU" sz="2000" i="1" u="sng" dirty="0"/>
              <a:t>Примеч. </a:t>
            </a:r>
            <a:r>
              <a:rPr lang="ru-RU" sz="2000" i="1" u="sng" dirty="0" err="1"/>
              <a:t>нау</a:t>
            </a:r>
            <a:r>
              <a:rPr lang="ru-RU" sz="2000" i="1" dirty="0" err="1"/>
              <a:t>ч</a:t>
            </a:r>
            <a:r>
              <a:rPr lang="ru-RU" sz="2000" i="1" dirty="0"/>
              <a:t>. ред.</a:t>
            </a:r>
            <a:endParaRPr lang="ru-RU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b="1" dirty="0"/>
              <a:t>2. ПРИГОТОВЛЕНИЕ И ПОДГОТОВКА СЫРЬЯ</a:t>
            </a:r>
            <a:endParaRPr lang="ru-RU" dirty="0"/>
          </a:p>
          <a:p>
            <a:r>
              <a:rPr lang="ru-RU" b="1" dirty="0"/>
              <a:t>1. Общая информация</a:t>
            </a:r>
            <a:endParaRPr lang="ru-RU" dirty="0"/>
          </a:p>
          <a:p>
            <a:r>
              <a:rPr lang="ru-RU" dirty="0"/>
              <a:t>Понятие </a:t>
            </a:r>
            <a:r>
              <a:rPr lang="ru-RU" b="1" dirty="0"/>
              <a:t>подготовки сырья </a:t>
            </a:r>
            <a:r>
              <a:rPr lang="ru-RU" dirty="0"/>
              <a:t>включает в себя все технологические операции, не­обходимые для того, чтобы из полимерного сырья получить способный к перера­ботке материал. К этим операциям относятся </a:t>
            </a:r>
            <a:r>
              <a:rPr lang="ru-RU" b="1" dirty="0"/>
              <a:t>измельчение</a:t>
            </a:r>
            <a:r>
              <a:rPr lang="ru-RU" dirty="0"/>
              <a:t> </a:t>
            </a:r>
            <a:r>
              <a:rPr lang="ru-RU" b="1" dirty="0"/>
              <a:t>(гранулирование, размалывание), смешение </a:t>
            </a:r>
            <a:r>
              <a:rPr lang="ru-RU" dirty="0"/>
              <a:t>в </a:t>
            </a:r>
            <a:r>
              <a:rPr lang="ru-RU" b="1" dirty="0"/>
              <a:t>твердом </a:t>
            </a:r>
            <a:r>
              <a:rPr lang="ru-RU" dirty="0"/>
              <a:t>и </a:t>
            </a:r>
            <a:r>
              <a:rPr lang="ru-RU" b="1" dirty="0"/>
              <a:t>пластическом состоянии с последу­ющей грануляцией.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редких случаях полимер может быть переработан в том виде, в котором он поки­дает реактор, и только в результате хорошо продуманного смешения с добавками и в строго определенных пропорциях получается материал, соответствующий требова­ниям его переработки и условиям эксплуатации готовых изделий.</a:t>
            </a:r>
          </a:p>
          <a:p>
            <a:r>
              <a:rPr lang="ru-RU" dirty="0"/>
              <a:t>В этой главе будет представлен общий обзор основных операций подготовки поли­мерных материалов к последующей переработке. При этом мы не ставили цель рас­сматривать каждые из них в отдельности.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Зачастую методы подготовки настолько интегрированы в технологию переработ­ки, что собственно сам процесс подготовки сырья становится едва различимым.</a:t>
            </a:r>
          </a:p>
          <a:p>
            <a:r>
              <a:rPr lang="ru-RU" dirty="0"/>
              <a:t>При синтезе термопластов, как правило, получают порошкообразные</a:t>
            </a:r>
            <a:r>
              <a:rPr lang="ru-RU" b="1" dirty="0"/>
              <a:t> </a:t>
            </a:r>
            <a:r>
              <a:rPr lang="ru-RU" dirty="0"/>
              <a:t>продукты. Их дальнейшая переработка в таком морфологическом виде сопряжена</a:t>
            </a:r>
            <a:r>
              <a:rPr lang="ru-RU" b="1" dirty="0"/>
              <a:t> </a:t>
            </a:r>
            <a:r>
              <a:rPr lang="ru-RU" dirty="0"/>
              <a:t>с определен­ными сложностями. Поэтому изготовители полимерного сырья, предназначенного для переработки в готовое изделие, как правило, поставляют свою продукцию в виде </a:t>
            </a:r>
            <a:r>
              <a:rPr lang="ru-RU" b="1" dirty="0" err="1"/>
              <a:t>гранулята</a:t>
            </a:r>
            <a:r>
              <a:rPr lang="ru-RU" dirty="0"/>
              <a:t>, легко поддающегося переработке.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920880" cy="5400600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</a:rPr>
              <a:t>В таком случае сырье уже подготовлено на предприятии-производителе. Исключением здесь является ПВХ. Из-за большого ко­личества рецептур, а также многообразия добавок, используемы; при его переработке, подготовку полимера может взять на себя переработчик (иногда это может быть эко­номически обосновано).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Рецептура ПВХ может включать в себя следующие компоненты: различные марки самого ПВХ, </a:t>
            </a:r>
            <a:r>
              <a:rPr lang="ru-RU" dirty="0" err="1"/>
              <a:t>свето</a:t>
            </a:r>
            <a:r>
              <a:rPr lang="ru-RU" dirty="0"/>
              <a:t>- и </a:t>
            </a:r>
            <a:r>
              <a:rPr lang="ru-RU" dirty="0" err="1"/>
              <a:t>теплостабилизаторы</a:t>
            </a:r>
            <a:r>
              <a:rPr lang="ru-RU" dirty="0"/>
              <a:t>, внутренние и внешние технологические добавки (смазки), пластификаторы, пигменты и наполнители.</a:t>
            </a:r>
          </a:p>
          <a:p>
            <a:r>
              <a:rPr lang="ru-RU" dirty="0"/>
              <a:t>Различают следующие марки ПВХ: ПВХ-Е, ПВХ-</a:t>
            </a:r>
            <a:r>
              <a:rPr lang="en-US" dirty="0"/>
              <a:t>S </a:t>
            </a:r>
            <a:r>
              <a:rPr lang="ru-RU" dirty="0"/>
              <a:t>и ПВХ-М. Буквы, следующие за аббревиатурой полимера, означают способ получения материала: </a:t>
            </a:r>
            <a:r>
              <a:rPr lang="ru-RU" i="1" dirty="0"/>
              <a:t>Е— </a:t>
            </a:r>
            <a:r>
              <a:rPr lang="ru-RU" dirty="0"/>
              <a:t>эмульсионный, </a:t>
            </a:r>
            <a:r>
              <a:rPr lang="en-US" dirty="0"/>
              <a:t>S</a:t>
            </a:r>
            <a:r>
              <a:rPr lang="ru-RU" dirty="0"/>
              <a:t> — суспензионный, </a:t>
            </a:r>
            <a:r>
              <a:rPr lang="ru-RU" i="1" dirty="0"/>
              <a:t>М— </a:t>
            </a:r>
            <a:r>
              <a:rPr lang="ru-RU" dirty="0"/>
              <a:t>в масле, и наряду с методом полимеризации указывают также и на чистоту материала.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r>
              <a:rPr lang="ru-RU" b="1" dirty="0"/>
              <a:t>2. Параметры, влияющие на переработку</a:t>
            </a:r>
            <a:endParaRPr lang="ru-RU" dirty="0"/>
          </a:p>
          <a:p>
            <a:pPr>
              <a:buNone/>
            </a:pPr>
            <a:r>
              <a:rPr lang="ru-RU" dirty="0"/>
              <a:t>Специалистов, занимающихся переработкой полимеров, интересует не столько их синтез, сколько параметры, позволяющие разобраться в </a:t>
            </a:r>
            <a:r>
              <a:rPr lang="ru-RU" dirty="0" err="1"/>
              <a:t>перерабатываемости</a:t>
            </a:r>
            <a:r>
              <a:rPr lang="ru-RU" dirty="0"/>
              <a:t> термопластичных и термореактивных материалов. Эти данные позволяют сравнивать </a:t>
            </a:r>
            <a:r>
              <a:rPr lang="ru-RU" dirty="0" smtClean="0"/>
              <a:t>различные </a:t>
            </a:r>
            <a:r>
              <a:rPr lang="ru-RU" dirty="0"/>
              <a:t>материалы между собой и помогают осуществлять контроль, необходимый при изготовлении высококачественной продукции.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ru-RU" dirty="0"/>
              <a:t>ПВХ-</a:t>
            </a:r>
            <a:r>
              <a:rPr lang="en-US" dirty="0"/>
              <a:t>E</a:t>
            </a:r>
            <a:r>
              <a:rPr lang="ru-RU" dirty="0"/>
              <a:t> содержит до 2,5% эмульгаторов, которые, с одной стороны, придают рас­плаву ПВХ приемлемую текучесть (реологические свойства), но с другой стороны вызывают помутнение неокрашенного материала, что делает невозможным изготовле­ние прозрачных изделий. ПВХ-</a:t>
            </a:r>
            <a:r>
              <a:rPr lang="en-US" dirty="0"/>
              <a:t>S </a:t>
            </a:r>
            <a:r>
              <a:rPr lang="ru-RU" dirty="0"/>
              <a:t>и ПВХ-М являются чистыми полимерами, причем последний полностью свободен от примесей и выделяется среди других материалов своим блеском.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Введение в ПВХ стабилизаторов служит обязательным условием для его перера­ботки — это предотвращает выделение хлористого водорода НС</a:t>
            </a:r>
            <a:r>
              <a:rPr lang="en-US" dirty="0"/>
              <a:t>l</a:t>
            </a:r>
            <a:r>
              <a:rPr lang="ru-RU" dirty="0"/>
              <a:t> при нагреве мате­риала, а значит и деструкцию </a:t>
            </a:r>
            <a:r>
              <a:rPr lang="ru-RU" dirty="0" err="1"/>
              <a:t>макроцепей</a:t>
            </a:r>
            <a:r>
              <a:rPr lang="ru-RU" dirty="0"/>
              <a:t>. Внутренние смазки способствуют сниже­нию вязкости расплава, а внешние технологические улучшают скольжение расплава в рабочих узлах переработочного оборудования. Пластификаторы снижают темпера­туру переработки ПВХ и делают материал менее жестким. Пигменты используют для окрашивания пластмасс. Назначение наполнителей — улучшение определенных ка­честв пластмасс, однако нередко они используются исключительно ради удешевления некоторых изделий.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Введение добавок в термореактивные полимеры зачастую также осуществляется уже на предприятии, специализирующемся на переработке пластмасс.</a:t>
            </a:r>
          </a:p>
          <a:p>
            <a:r>
              <a:rPr lang="ru-RU" dirty="0"/>
              <a:t>Одной из важных задач приготовления полимерного сырья является равномерное распределение в нем добавок, количество которых может составлять от 0,01 до 50%.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В этом случае применяют технологию смешения (в сухом состоянии) или </a:t>
            </a:r>
            <a:r>
              <a:rPr lang="ru-RU" b="1" dirty="0"/>
              <a:t>гомогенизацию </a:t>
            </a:r>
            <a:r>
              <a:rPr lang="ru-RU" dirty="0"/>
              <a:t>(в пластическом состоянии).</a:t>
            </a:r>
            <a:r>
              <a:rPr lang="ru-RU" b="1" dirty="0"/>
              <a:t> </a:t>
            </a:r>
            <a:r>
              <a:rPr lang="ru-RU" dirty="0"/>
              <a:t>Для обеспечения оптимального смешения необходимо использовать мелкозернистые материалы и добавки. Поэтому некоторые компоненты полимерного сырья перед смешением измельчают.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b="1" dirty="0"/>
              <a:t>2. Измельчение</a:t>
            </a:r>
            <a:endParaRPr lang="ru-RU" dirty="0"/>
          </a:p>
          <a:p>
            <a:r>
              <a:rPr lang="ru-RU" dirty="0"/>
              <a:t>Измельчение — это процесс уменьшения размеров частиц твердых тел преимущественно за счет механического воздействия. В процессе измельчения всегда получаются зерна различной</a:t>
            </a:r>
            <a:r>
              <a:rPr lang="ru-RU" i="1" dirty="0"/>
              <a:t> </a:t>
            </a:r>
            <a:r>
              <a:rPr lang="ru-RU" dirty="0"/>
              <a:t>величины.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dirty="0"/>
              <a:t>Если по каким-то причинам, например</a:t>
            </a:r>
            <a:r>
              <a:rPr lang="ru-RU" b="1" dirty="0"/>
              <a:t>, </a:t>
            </a:r>
            <a:r>
              <a:rPr lang="ru-RU" dirty="0"/>
              <a:t>для исключения проблем в процессе дальнейшей переработки материала, требуется</a:t>
            </a:r>
            <a:r>
              <a:rPr lang="ru-RU" b="1" dirty="0"/>
              <a:t> </a:t>
            </a:r>
            <a:r>
              <a:rPr lang="ru-RU" dirty="0"/>
              <a:t>отделение крупной фракции материала от мелкой, следует ввести стадию </a:t>
            </a:r>
            <a:r>
              <a:rPr lang="ru-RU" b="1" dirty="0"/>
              <a:t>рассеивания</a:t>
            </a:r>
            <a:r>
              <a:rPr lang="ru-RU" dirty="0"/>
              <a:t>. Причины, вызывающие необходимость измельчения, многообразны.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Так, например, увеличение удельной поверхности позво­ляет добиться лучшего распределения добавок в процессе смешения. Кроме того, из­мельчение позволяет улучшить условия сушки, способствует равномерности дози­ровки, ускорению расплавления и</a:t>
            </a:r>
            <a:r>
              <a:rPr lang="ru-RU" i="1" dirty="0"/>
              <a:t> </a:t>
            </a:r>
            <a:r>
              <a:rPr lang="ru-RU" dirty="0"/>
              <a:t>так далее.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В зависимости от типа вещества</a:t>
            </a:r>
            <a:r>
              <a:rPr lang="ru-RU" b="1" dirty="0"/>
              <a:t> </a:t>
            </a:r>
            <a:r>
              <a:rPr lang="ru-RU" dirty="0"/>
              <a:t>при измельчении могут быть использованы различные технологические установки</a:t>
            </a:r>
            <a:r>
              <a:rPr lang="ru-RU" b="1" dirty="0"/>
              <a:t>. </a:t>
            </a:r>
            <a:r>
              <a:rPr lang="ru-RU" dirty="0"/>
              <a:t>Хорошо зарекомендовали себя следующие измельчающие машины: </a:t>
            </a:r>
            <a:r>
              <a:rPr lang="ru-RU" b="1" dirty="0"/>
              <a:t>валковая дробилка, молотковая дробилка, бегуны, дисковая ударно-отражательная мельница, ножевая дробилка, стержневая мельница и валь­цовая мельница.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При помощи дробилок измельчают хрупкие материалы. Для тонкого дробления используются мельницы. Решающим фактором при выборе соответствующего измельчающего оборудования является состояние материала и его зернистость (табл. 1). Воздействие перечисленных здесь машин на материал различно. Так, например, при использовании валковой дробилки измельчение достигается за счет </a:t>
            </a:r>
            <a:r>
              <a:rPr lang="ru-RU" b="1" dirty="0"/>
              <a:t>давления, </a:t>
            </a:r>
            <a:r>
              <a:rPr lang="ru-RU" dirty="0"/>
              <a:t>в ножевой дробилке — посредством </a:t>
            </a:r>
            <a:r>
              <a:rPr lang="ru-RU" b="1" dirty="0"/>
              <a:t>среза, </a:t>
            </a:r>
            <a:r>
              <a:rPr lang="ru-RU" dirty="0"/>
              <a:t>а в стержневой мельнице — за счет </a:t>
            </a:r>
            <a:r>
              <a:rPr lang="ru-RU" b="1" dirty="0"/>
              <a:t>ударного действия и трения.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052736"/>
            <a:ext cx="8676456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-49361"/>
            <a:ext cx="529561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Таблица 1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Измельчающие машины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2.1. Молекулярная масса и степень полимеризации</a:t>
            </a:r>
            <a:endParaRPr lang="ru-RU" dirty="0"/>
          </a:p>
          <a:p>
            <a:pPr>
              <a:buNone/>
            </a:pPr>
            <a:r>
              <a:rPr lang="ru-RU" dirty="0"/>
              <a:t>Информационная значимость их двух величин </a:t>
            </a:r>
            <a:r>
              <a:rPr lang="ru-RU" b="1" dirty="0"/>
              <a:t>в </a:t>
            </a:r>
            <a:r>
              <a:rPr lang="ru-RU" dirty="0"/>
              <a:t>том, что с возрастанием их зна­чений до определенной степени возрастают</a:t>
            </a:r>
            <a:r>
              <a:rPr lang="ru-RU" b="1" dirty="0"/>
              <a:t> </a:t>
            </a:r>
            <a:r>
              <a:rPr lang="ru-RU" dirty="0"/>
              <a:t>механические свойства материала и</a:t>
            </a:r>
            <a:r>
              <a:rPr lang="ru-RU" b="1" dirty="0"/>
              <a:t> </a:t>
            </a:r>
            <a:r>
              <a:rPr lang="ru-RU" dirty="0"/>
              <a:t>тем самым улучшаются его эксплуатационные характеристики. Растет температура плав­ления термопластов и улучшается их химическая стойкость, но при этом понижается текучесть расплавов, имеющая большое значение для процессов переработки. Напри­мер, </a:t>
            </a:r>
            <a:r>
              <a:rPr lang="ru-RU" dirty="0" err="1"/>
              <a:t>сверхвысокомолекулярный</a:t>
            </a:r>
            <a:r>
              <a:rPr lang="ru-RU" dirty="0"/>
              <a:t> полиэтилен уже не может быть переработан литьем под давлением или экструзией, а только прессованием или спеканием.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r>
              <a:rPr lang="ru-RU" dirty="0"/>
              <a:t>Валковая используется для ПС, ПФ; молотковая для ПС, ПЭ, ПММА; ножевая для ПВХ, ПЭ, ПП, ПА; Стержневая для ПВХ, ПЭ, ПФА.</a:t>
            </a:r>
          </a:p>
          <a:p>
            <a:r>
              <a:rPr lang="ru-RU" dirty="0"/>
              <a:t>Более подробно рассмотрим ножевую дробилку, которая имеет особое значение для измельчения пластмасс — она часто используется для измельчения возвратных технологических отходов и встречается на большинстве предприятий. Как показано на рис. 1, в жестком литом корпусе закреплены четыре</a:t>
            </a:r>
            <a:r>
              <a:rPr lang="ru-RU" b="1" dirty="0"/>
              <a:t> </a:t>
            </a:r>
            <a:r>
              <a:rPr lang="ru-RU" dirty="0"/>
              <a:t>неподвижных ножа, а днище выполнено в виде сита.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Материал загружается через верхнюю открытую шахту. Далее он захватывается ножами, установленными на вращающемся роторе, и разрезается, попадая в зазор</a:t>
            </a:r>
            <a:r>
              <a:rPr lang="ru-RU" b="1" dirty="0"/>
              <a:t> </a:t>
            </a:r>
            <a:r>
              <a:rPr lang="ru-RU" dirty="0"/>
              <a:t>между ними и неподвижными ножами, закрепленными в корпусе. Этот процесс длится до т</a:t>
            </a:r>
            <a:r>
              <a:rPr lang="en-US" dirty="0"/>
              <a:t>ex</a:t>
            </a:r>
            <a:r>
              <a:rPr lang="ru-RU" dirty="0"/>
              <a:t> пор, пока частицы не достигнут размера, позволяющего</a:t>
            </a:r>
            <a:r>
              <a:rPr lang="ru-RU" b="1" dirty="0"/>
              <a:t> </a:t>
            </a:r>
            <a:r>
              <a:rPr lang="ru-RU" dirty="0"/>
              <a:t>им пройти через ячейки сита.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Скорость ножей ротора</a:t>
            </a:r>
            <a:r>
              <a:rPr lang="ru-RU" b="1" dirty="0"/>
              <a:t> </a:t>
            </a:r>
            <a:r>
              <a:rPr lang="ru-RU" dirty="0"/>
              <a:t>составляет приблизительно от 12 до 14 м/с. Зазор между ножами, как правило, регулируется в диапазоне от 0,25 до 0,5 мм. Различные варианты ножевых дробилок</a:t>
            </a:r>
            <a:r>
              <a:rPr lang="ru-RU" b="1" dirty="0"/>
              <a:t> </a:t>
            </a:r>
            <a:r>
              <a:rPr lang="ru-RU" dirty="0"/>
              <a:t>могут обладать производительностью </a:t>
            </a:r>
            <a:r>
              <a:rPr lang="ru-RU" b="1" dirty="0"/>
              <a:t>от </a:t>
            </a:r>
            <a:r>
              <a:rPr lang="ru-RU" dirty="0"/>
              <a:t>10 до 2500 кг/ч.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196752"/>
            <a:ext cx="7992888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99592" y="332656"/>
          <a:ext cx="6912768" cy="853440"/>
        </p:xfrm>
        <a:graphic>
          <a:graphicData uri="http://schemas.openxmlformats.org/drawingml/2006/table">
            <a:tbl>
              <a:tblPr/>
              <a:tblGrid>
                <a:gridCol w="6912768"/>
              </a:tblGrid>
              <a:tr h="57606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800" b="1" i="1" spc="-10" dirty="0">
                          <a:latin typeface="Times New Roman"/>
                          <a:ea typeface="Times New Roman"/>
                        </a:rPr>
                        <a:t>Рис. </a:t>
                      </a:r>
                      <a:r>
                        <a:rPr lang="ru-RU" sz="2800" i="1" spc="-10" dirty="0">
                          <a:latin typeface="Times New Roman"/>
                          <a:ea typeface="Times New Roman"/>
                        </a:rPr>
                        <a:t>1. </a:t>
                      </a:r>
                      <a:r>
                        <a:rPr lang="ru-RU" sz="2800" spc="-10" dirty="0">
                          <a:latin typeface="Times New Roman"/>
                          <a:ea typeface="Times New Roman"/>
                        </a:rPr>
                        <a:t>Ножевая дробилка: </a:t>
                      </a:r>
                      <a:r>
                        <a:rPr lang="ru-RU" sz="2800" spc="-65" dirty="0">
                          <a:latin typeface="Times New Roman"/>
                          <a:ea typeface="Times New Roman"/>
                        </a:rPr>
                        <a:t> — неподвижный нож; </a:t>
                      </a:r>
                      <a:r>
                        <a:rPr lang="ru-RU" sz="2800" i="1" spc="-65" dirty="0">
                          <a:latin typeface="Times New Roman"/>
                          <a:ea typeface="Times New Roman"/>
                        </a:rPr>
                        <a:t>2 — </a:t>
                      </a:r>
                      <a:r>
                        <a:rPr lang="ru-RU" sz="2800" spc="-65" dirty="0">
                          <a:latin typeface="Times New Roman"/>
                          <a:ea typeface="Times New Roman"/>
                        </a:rPr>
                        <a:t>подвижный </a:t>
                      </a:r>
                      <a:r>
                        <a:rPr lang="ru-RU" sz="2800" spc="-70" dirty="0">
                          <a:latin typeface="Times New Roman"/>
                          <a:ea typeface="Times New Roman"/>
                        </a:rPr>
                        <a:t>нож; </a:t>
                      </a:r>
                      <a:r>
                        <a:rPr lang="ru-RU" sz="2800" i="1" spc="-70" dirty="0">
                          <a:latin typeface="Times New Roman"/>
                          <a:ea typeface="Times New Roman"/>
                        </a:rPr>
                        <a:t>3 </a:t>
                      </a:r>
                      <a:r>
                        <a:rPr lang="ru-RU" sz="2800" spc="-70" dirty="0">
                          <a:latin typeface="Times New Roman"/>
                          <a:ea typeface="Times New Roman"/>
                        </a:rPr>
                        <a:t>— сито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24130" marR="2413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sz="3600" b="1" dirty="0"/>
              <a:t>3. Смешение</a:t>
            </a:r>
            <a:endParaRPr lang="ru-RU" sz="3600" dirty="0"/>
          </a:p>
          <a:p>
            <a:r>
              <a:rPr lang="ru-RU" sz="3600" dirty="0"/>
              <a:t>Смешение представляет собой процесс механического распределения различных веществ за счет взаимного перемещения частиц, осуществляемого для получения заданного соотношения компонентов в любой точке перемешиваемого объема.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За счет воздействия </a:t>
            </a:r>
            <a:r>
              <a:rPr lang="ru-RU" dirty="0" err="1"/>
              <a:t>турбулизующих</a:t>
            </a:r>
            <a:r>
              <a:rPr lang="ru-RU" dirty="0"/>
              <a:t> элементов, расположенных в открытых или закрытых резервуарах, частицы полимеров и других компонентов смеси испытывают силу трения, что по прошествии определенного времени позволяет добиться достаточно хорошего смешения. В зависимости от свойств материалов и требуемого размера зерен используют различные смесительные установки. (табл.2)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8424936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0" y="-33010"/>
            <a:ext cx="85577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Табл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2 Смесительные машины и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пластикаторы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Для приготовления жидких или пастообразных полимерных масс, например, </a:t>
            </a:r>
            <a:r>
              <a:rPr lang="ru-RU" b="1" dirty="0"/>
              <a:t>паст ПВХ, </a:t>
            </a:r>
            <a:r>
              <a:rPr lang="ru-RU" dirty="0"/>
              <a:t>используются "аппараты с </a:t>
            </a:r>
            <a:r>
              <a:rPr lang="ru-RU" b="1" dirty="0"/>
              <a:t>мешалкой. </a:t>
            </a:r>
            <a:r>
              <a:rPr lang="ru-RU" dirty="0"/>
              <a:t>Принцип работы таких устройств основывается на наличии консольной, расположенной вертикально лопастной или иной мешалки, вращающейся внутри цилиндрического резервуара. В зависимости от поставленной перед таким устройством задачи, корпус смесителя может нагреваться или же охлаждаться.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При работе с мягкими пастами рекомендуется создание определенного разряжения в объеме смешения, что позволяет предотвратить попадание в рабочую массу большого количества воздуха. Для этого смесители изготавливаются в виде герметичных установок с возможностью подключения вакуумного насоса.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/>
          </a:bodyPr>
          <a:lstStyle/>
          <a:p>
            <a:r>
              <a:rPr lang="ru-RU" dirty="0"/>
              <a:t>Для смешения веществ с различным </a:t>
            </a:r>
            <a:r>
              <a:rPr lang="ru-RU" b="1" dirty="0"/>
              <a:t>размером </a:t>
            </a:r>
            <a:r>
              <a:rPr lang="ru-RU" dirty="0"/>
              <a:t>зерен, например</a:t>
            </a:r>
            <a:r>
              <a:rPr lang="ru-RU" b="1" dirty="0"/>
              <a:t>, </a:t>
            </a:r>
            <a:r>
              <a:rPr lang="ru-RU" b="1" dirty="0" err="1"/>
              <a:t>гранулята</a:t>
            </a:r>
            <a:r>
              <a:rPr lang="ru-RU" b="1" dirty="0"/>
              <a:t> </a:t>
            </a:r>
            <a:r>
              <a:rPr lang="ru-RU" dirty="0"/>
              <a:t>с </a:t>
            </a:r>
            <a:r>
              <a:rPr lang="ru-RU" b="1" dirty="0"/>
              <a:t>порошкообразными добавками </a:t>
            </a:r>
            <a:r>
              <a:rPr lang="ru-RU" dirty="0"/>
              <a:t>(смазки, пигменты, </a:t>
            </a:r>
            <a:r>
              <a:rPr lang="ru-RU" dirty="0" err="1"/>
              <a:t>парообразователи</a:t>
            </a:r>
            <a:r>
              <a:rPr lang="ru-RU" dirty="0"/>
              <a:t>), используют барабанные смесители без перемешивающих устройств. При взаимном </a:t>
            </a:r>
            <a:r>
              <a:rPr lang="ru-RU" b="1" dirty="0" err="1"/>
              <a:t>обкатывании</a:t>
            </a:r>
            <a:r>
              <a:rPr lang="ru-RU" b="1" dirty="0"/>
              <a:t> </a:t>
            </a:r>
            <a:r>
              <a:rPr lang="ru-RU" dirty="0"/>
              <a:t>зерна </a:t>
            </a:r>
            <a:r>
              <a:rPr lang="ru-RU" dirty="0" err="1"/>
              <a:t>гранулята</a:t>
            </a:r>
            <a:r>
              <a:rPr lang="ru-RU" dirty="0"/>
              <a:t> получают электростатический заряд, </a:t>
            </a:r>
            <a:r>
              <a:rPr lang="ru-RU" b="1" dirty="0"/>
              <a:t>что </a:t>
            </a:r>
            <a:r>
              <a:rPr lang="ru-RU" dirty="0"/>
              <a:t>обеспечивает хорошее сцепление частиц используемых добавок с поверхностью </a:t>
            </a:r>
            <a:r>
              <a:rPr lang="ru-RU" dirty="0" err="1"/>
              <a:t>гранулята</a:t>
            </a:r>
            <a:r>
              <a:rPr lang="ru-RU" dirty="0"/>
              <a:t>. Для получения идеальных смесей число оборотов барабанного смесителя должно составлять от</a:t>
            </a:r>
            <a:r>
              <a:rPr lang="ru-RU" b="1" dirty="0"/>
              <a:t> </a:t>
            </a:r>
            <a:r>
              <a:rPr lang="ru-RU" dirty="0"/>
              <a:t>25 до 35 в минуту.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b="1" dirty="0"/>
              <a:t>2.2. Насыпная плотность, плотность заполнения, степень уплотнения</a:t>
            </a:r>
            <a:endParaRPr lang="ru-RU" dirty="0"/>
          </a:p>
          <a:p>
            <a:pPr>
              <a:buNone/>
            </a:pPr>
            <a:r>
              <a:rPr lang="ru-RU" dirty="0"/>
              <a:t>Технологичное полимерное сырье подлежит дозировке, причем решение об исполь­зовании объемного или весового дозирования принимается на основании </a:t>
            </a:r>
            <a:r>
              <a:rPr lang="ru-RU" b="1" dirty="0"/>
              <a:t>сыпучести</a:t>
            </a:r>
            <a:r>
              <a:rPr lang="ru-RU" dirty="0"/>
              <a:t>. При хорошей сыпучести выбор, как правило, делается в пользу объемной дозировки, в то время как весовая дозировка обеспечивает большую точность в процессе работы.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К наиболее известным вариантам исполнения таких смесителей относятся </a:t>
            </a:r>
            <a:r>
              <a:rPr lang="en-US" b="1" dirty="0"/>
              <a:t>V</a:t>
            </a:r>
            <a:r>
              <a:rPr lang="ru-RU" b="1" dirty="0"/>
              <a:t>-образный смеситель </a:t>
            </a:r>
            <a:r>
              <a:rPr lang="ru-RU" dirty="0"/>
              <a:t>и </a:t>
            </a:r>
            <a:r>
              <a:rPr lang="ru-RU" b="1" dirty="0"/>
              <a:t>смеситель типа «пьяная</a:t>
            </a:r>
            <a:r>
              <a:rPr lang="ru-RU" dirty="0"/>
              <a:t> </a:t>
            </a:r>
            <a:r>
              <a:rPr lang="ru-RU" b="1" dirty="0"/>
              <a:t>бочка». </a:t>
            </a:r>
            <a:r>
              <a:rPr lang="ru-RU" dirty="0"/>
              <a:t>В последнее время все большее распространение стали получать установки, которые монтируются непосредственно к загрузочном бункере перерабатывающего оборудования и используются для</a:t>
            </a:r>
            <a:r>
              <a:rPr lang="ru-RU" b="1" dirty="0"/>
              <a:t> </a:t>
            </a:r>
            <a:r>
              <a:rPr lang="ru-RU" dirty="0"/>
              <a:t>окрашивания </a:t>
            </a:r>
            <a:r>
              <a:rPr lang="ru-RU" dirty="0" err="1"/>
              <a:t>гранулята</a:t>
            </a:r>
            <a:r>
              <a:rPr lang="ru-RU" dirty="0"/>
              <a:t> (рис. 2). Такие установки снабжены объемными дозаторами и быстроходными смесителями.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772816"/>
            <a:ext cx="7920880" cy="4752528"/>
          </a:xfrm>
          <a:prstGeom prst="rect">
            <a:avLst/>
          </a:prstGeom>
          <a:noFill/>
        </p:spPr>
      </p:pic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0" y="260648"/>
            <a:ext cx="8465202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Рис. 2. Устройство для окраски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гранулята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(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Colotronic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):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1 - подача материала; 2 - дозатор для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гранулята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3 - дозатор для пигмента; 4 - смесительная камера;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5 - привод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При согласовании во времени отдельных стадий процесса (например, дозировки, перемещения в смесительную камеру</a:t>
            </a:r>
            <a:r>
              <a:rPr lang="ru-RU" b="1" dirty="0"/>
              <a:t>, </a:t>
            </a:r>
            <a:r>
              <a:rPr lang="ru-RU" dirty="0"/>
              <a:t>смешения в смесительной камере) такая установка может быть приспособлена к режиму работы любого перерабатывающего оборудования, в частности, литьевой машины</a:t>
            </a:r>
            <a:r>
              <a:rPr lang="ru-RU" b="1" dirty="0"/>
              <a:t> </a:t>
            </a:r>
            <a:r>
              <a:rPr lang="ru-RU" dirty="0"/>
              <a:t>или экструдера. 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b="1" dirty="0"/>
              <a:t>Барабанные смесители с перемешивающим устройством </a:t>
            </a:r>
            <a:r>
              <a:rPr lang="ru-RU" dirty="0"/>
              <a:t>также встречаются в различных</a:t>
            </a:r>
            <a:r>
              <a:rPr lang="ru-RU" b="1" dirty="0"/>
              <a:t> </a:t>
            </a:r>
            <a:r>
              <a:rPr lang="ru-RU" dirty="0"/>
              <a:t>вариантах исполнения и состоят из горизонтального лотка или цилиндра, который является смесительным резервуаром, и перемешивающего инструмента с параллельными осями, вращающегося внутри резервуара со скоростью до 50 мин</a:t>
            </a:r>
            <a:r>
              <a:rPr lang="ru-RU" baseline="30000" dirty="0"/>
              <a:t>-1</a:t>
            </a:r>
            <a:r>
              <a:rPr lang="ru-RU" dirty="0"/>
              <a:t>. Смесительные фрагменты выполнены в виде лопастей, шнека или лемеха.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/>
              <a:t>Как правило, барабан оборудован рубашкой, предназначенной для</a:t>
            </a:r>
            <a:r>
              <a:rPr lang="ru-RU" b="1" dirty="0"/>
              <a:t> </a:t>
            </a:r>
            <a:r>
              <a:rPr lang="ru-RU" dirty="0"/>
              <a:t>его </a:t>
            </a:r>
            <a:r>
              <a:rPr lang="ru-RU" dirty="0" err="1"/>
              <a:t>термостатирования</a:t>
            </a:r>
            <a:r>
              <a:rPr lang="ru-RU" dirty="0"/>
              <a:t>. Подобные</a:t>
            </a:r>
            <a:r>
              <a:rPr lang="ru-RU" b="1" dirty="0"/>
              <a:t> </a:t>
            </a:r>
            <a:r>
              <a:rPr lang="ru-RU" dirty="0"/>
              <a:t>машины обычно используются в работе с</a:t>
            </a:r>
            <a:r>
              <a:rPr lang="ru-RU" b="1" dirty="0"/>
              <a:t> порошкообразными</a:t>
            </a:r>
            <a:r>
              <a:rPr lang="ru-RU" dirty="0"/>
              <a:t> </a:t>
            </a:r>
            <a:r>
              <a:rPr lang="ru-RU" b="1" dirty="0"/>
              <a:t>веществами</a:t>
            </a:r>
            <a:r>
              <a:rPr lang="ru-RU" dirty="0"/>
              <a:t>, в которые могут быть внесены жидкие добавки.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вертикально расположенную емкость для «горячего» смешения через днище введен вал, на котором закреплена мешалка. Она имеет комбинированное устройство: в непосредственной близости от дна емкости расположены лопасти, которые в процессе смешения перекрывают рабочий объем полностью, на верхнем конце вала, как правило, закреплены лопасти меньшего размера и иной конфигурации. Высокоскоростной смесительный инструмент с окружной скоростью на концах лопастей до 40 м/с обеспечивает циркуляцию смешиваемого материала в объеме камеры, подобную циркуляции жидкостей.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Для замедления циркуляции в смешиваемый материал погружается отражательная лопатка. В смесительной камере возникает интенсивное движение всех частиц, в результате чего происходит разогрев материала. Возможен дополнительный нагрев смесителя извне (от паровой рубашки). При необходимости температура смешения может достигать 140 °С. Нагрев смешиваемого материала обеспечивает лучшую диффузию жидких добавок в</a:t>
            </a:r>
            <a:r>
              <a:rPr lang="ru-RU" b="1" dirty="0"/>
              <a:t> </a:t>
            </a:r>
            <a:r>
              <a:rPr lang="ru-RU" dirty="0"/>
              <a:t>сухой порошок, а также позволяет сохранить сыпучесть полимерного сырья.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/>
              <a:t>В емкость «горячего» смешения материал загружается партиями через откидную крышку с рычажным или пневматическим приводом. На практике на крышке часто монтируются патрубки, служащие для автоматической загрузки материала. Разгрузочный люк, закрываемый во время работы смесителя затвором, расположен в нижней части «горячего» смесителя.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Через соединительный патрубок масса попадает </a:t>
            </a:r>
            <a:r>
              <a:rPr lang="ru-RU" b="1" dirty="0"/>
              <a:t>в емкость «холодного» смешения </a:t>
            </a:r>
            <a:r>
              <a:rPr lang="ru-RU" dirty="0"/>
              <a:t>и</a:t>
            </a:r>
            <a:r>
              <a:rPr lang="ru-RU" b="1" dirty="0"/>
              <a:t> </a:t>
            </a:r>
            <a:r>
              <a:rPr lang="ru-RU" dirty="0"/>
              <a:t>охлаждается приблизительно до температуры в 35 °С, что предотвращает ее </a:t>
            </a:r>
            <a:r>
              <a:rPr lang="ru-RU" b="1" dirty="0" err="1"/>
              <a:t>агломерирование</a:t>
            </a:r>
            <a:r>
              <a:rPr lang="ru-RU" b="1" dirty="0"/>
              <a:t>. </a:t>
            </a:r>
            <a:r>
              <a:rPr lang="ru-RU" dirty="0"/>
              <a:t>Емкости «холодного» смешения всегда больше емкостей «горячего» смешения, что обеспечивает большую поверхность охлаждения.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484784"/>
            <a:ext cx="7488832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67544" y="0"/>
            <a:ext cx="8235396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Рис. 3.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Двухстадийный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смеситель с механическим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псевдоожижением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: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 — емкость «горячего» смешения; 2 — отражательная лопатка;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 — люк для разгрузки; 4— перемешивающее устройство;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8" algn="l"/>
              </a:tabLst>
            </a:pPr>
            <a:r>
              <a:rPr lang="en-US" dirty="0">
                <a:latin typeface="Arial" pitchFamily="34" charset="0"/>
                <a:ea typeface="Times New Roman" pitchFamily="18" charset="0"/>
              </a:rPr>
              <a:t>5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— электродвигатель; 6 — люк для выгрузки;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8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7 — емкость «холодного» смешения с рыхлителем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b="1" dirty="0"/>
              <a:t>Насыпная плотность</a:t>
            </a:r>
            <a:r>
              <a:rPr lang="ru-RU" dirty="0"/>
              <a:t> обозначает вес брутто полимера г/см</a:t>
            </a:r>
            <a:r>
              <a:rPr lang="ru-RU" baseline="30000" dirty="0"/>
              <a:t>3</a:t>
            </a:r>
            <a:r>
              <a:rPr lang="ru-RU" dirty="0"/>
              <a:t>. Если при этом масса ис­пытывает нагрузку, получается </a:t>
            </a:r>
            <a:r>
              <a:rPr lang="ru-RU" b="1" dirty="0"/>
              <a:t>плотность заполнения</a:t>
            </a:r>
            <a:r>
              <a:rPr lang="ru-RU" dirty="0"/>
              <a:t>. Под </a:t>
            </a:r>
            <a:r>
              <a:rPr lang="ru-RU" b="1" dirty="0"/>
              <a:t>степенью уплотнения</a:t>
            </a:r>
            <a:r>
              <a:rPr lang="ru-RU" dirty="0"/>
              <a:t>, ха­рактерной для реактопластов, понимают отношение кажущегося удельного веса к на­сыпной плотности формовочной массы. Замер этих трех параметров осуществляется в соответствии со стандартом </a:t>
            </a:r>
            <a:r>
              <a:rPr lang="en-US" i="1" dirty="0"/>
              <a:t>DIN</a:t>
            </a:r>
            <a:r>
              <a:rPr lang="ru-RU" i="1" dirty="0"/>
              <a:t> 53 </a:t>
            </a:r>
            <a:r>
              <a:rPr lang="ru-RU" dirty="0"/>
              <a:t>466</a:t>
            </a:r>
            <a:r>
              <a:rPr lang="ru-RU" baseline="30000" dirty="0"/>
              <a:t>1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Ускорить процесс охлаждения можно, например, путем монтажа поворотных охлаждающих колец или установки охлаждающей рубашки. Кроме того, это необходимо для согласования работы блоков обоих смесителей. Продолжительность смешения относительно коротка — около 10 минут на каждую из партий. Обычно рабочие объемы таких машин варьируются от 1000 до 1500 литров для «горячего» смесителя, и от 2000 до 3000 литров для «холодного».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Смесители </a:t>
            </a:r>
            <a:r>
              <a:rPr lang="ru-RU" b="1" dirty="0"/>
              <a:t>с </a:t>
            </a:r>
            <a:r>
              <a:rPr lang="ru-RU" dirty="0"/>
              <a:t>механическим </a:t>
            </a:r>
            <a:r>
              <a:rPr lang="ru-RU" dirty="0" err="1"/>
              <a:t>псевдоожижением</a:t>
            </a:r>
            <a:r>
              <a:rPr lang="ru-RU" dirty="0"/>
              <a:t> в основном используются при работе </a:t>
            </a:r>
            <a:r>
              <a:rPr lang="ru-RU" b="1" dirty="0"/>
              <a:t>с сухими смесями ПВХ, </a:t>
            </a:r>
            <a:r>
              <a:rPr lang="ru-RU" dirty="0"/>
              <a:t>но допускается возможность введения в смесь и </a:t>
            </a:r>
            <a:r>
              <a:rPr lang="ru-RU" b="1" dirty="0"/>
              <a:t>жидких добавок</a:t>
            </a:r>
            <a:r>
              <a:rPr lang="ru-RU" dirty="0"/>
              <a:t>, например, пластификаторов. Нагрев полимерной композиции на основе ПВХ, в зависимости от его марки, приводит либо к образованию сухих смесей, либо к появлению </a:t>
            </a:r>
            <a:r>
              <a:rPr lang="ru-RU" b="1" dirty="0"/>
              <a:t>агломератов, </a:t>
            </a:r>
            <a:r>
              <a:rPr lang="ru-RU" dirty="0"/>
              <a:t>то есть комковатой массы, обладающей хорошей сыпучестью.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Процесс гомогенизации обеспечивается установкой смешивающих и гомогенизирующих элементов на средних участках шнеков. На большинстве </a:t>
            </a:r>
            <a:r>
              <a:rPr lang="ru-RU" dirty="0" err="1"/>
              <a:t>двухшнековых</a:t>
            </a:r>
            <a:r>
              <a:rPr lang="ru-RU" dirty="0"/>
              <a:t> экструдеров, используемых для предварительной подготовки материала, возможна компоновка индивидуального </a:t>
            </a:r>
            <a:r>
              <a:rPr lang="ru-RU" dirty="0" err="1"/>
              <a:t>шнекового</a:t>
            </a:r>
            <a:r>
              <a:rPr lang="ru-RU" dirty="0"/>
              <a:t> профиля. Для этого используются смесительные и </a:t>
            </a:r>
            <a:r>
              <a:rPr lang="ru-RU" dirty="0" err="1"/>
              <a:t>шнековые</a:t>
            </a:r>
            <a:r>
              <a:rPr lang="ru-RU" dirty="0"/>
              <a:t> сегменты разнообразной ширины, длины,</a:t>
            </a:r>
            <a:r>
              <a:rPr lang="ru-RU" b="1" dirty="0"/>
              <a:t> </a:t>
            </a:r>
            <a:r>
              <a:rPr lang="ru-RU" dirty="0"/>
              <a:t>глубины и конфигурации, выбор которых зависит от вида полимерной композиции, причем создание специальной геометрии </a:t>
            </a:r>
            <a:r>
              <a:rPr lang="ru-RU" b="1" dirty="0"/>
              <a:t>смешивающих и </a:t>
            </a:r>
            <a:r>
              <a:rPr lang="ru-RU" b="1" dirty="0" err="1"/>
              <a:t>шнековых</a:t>
            </a:r>
            <a:r>
              <a:rPr lang="ru-RU" b="1" dirty="0"/>
              <a:t> </a:t>
            </a:r>
            <a:r>
              <a:rPr lang="ru-RU" dirty="0"/>
              <a:t>сегментов реализуется буквально </a:t>
            </a:r>
            <a:r>
              <a:rPr lang="ru-RU" b="1" dirty="0"/>
              <a:t>по </a:t>
            </a:r>
            <a:r>
              <a:rPr lang="ru-RU" dirty="0"/>
              <a:t>принципу конструктора (рис. 5).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dirty="0"/>
              <a:t>Использование </a:t>
            </a:r>
            <a:r>
              <a:rPr lang="ru-RU" b="1" dirty="0"/>
              <a:t>одношнековых экструдеров</a:t>
            </a:r>
            <a:r>
              <a:rPr lang="ru-RU" dirty="0"/>
              <a:t> определенной конструкции также способно обеспечить хорошие результаты смешения и пластикации. </a:t>
            </a:r>
            <a:r>
              <a:rPr lang="ru-RU" b="1" dirty="0" err="1"/>
              <a:t>Ко-кнетор</a:t>
            </a:r>
            <a:r>
              <a:rPr lang="ru-RU" dirty="0"/>
              <a:t>, изображенный на рис. 6, представляет собой одношнековый экструдер, в котором на вращательное движение вала шнека налагается возвратно-поступательное осевое движение.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Спираль шнека разделена на сегменты, которые расположены таким образом, что два ряда </a:t>
            </a:r>
            <a:r>
              <a:rPr lang="ru-RU" dirty="0" err="1"/>
              <a:t>аксиально</a:t>
            </a:r>
            <a:r>
              <a:rPr lang="ru-RU" dirty="0"/>
              <a:t> выступающих в полость цилиндра смесительных гребней в процессе движения не соприкасаются со шнеком. Смешивающему и </a:t>
            </a:r>
            <a:r>
              <a:rPr lang="ru-RU" dirty="0" err="1"/>
              <a:t>пластицирующему</a:t>
            </a:r>
            <a:r>
              <a:rPr lang="ru-RU" dirty="0"/>
              <a:t> действиям способствуют значительные </a:t>
            </a:r>
            <a:r>
              <a:rPr lang="ru-RU" b="1" dirty="0"/>
              <a:t>сдвиговые усилия </a:t>
            </a:r>
            <a:r>
              <a:rPr lang="ru-RU" dirty="0"/>
              <a:t>и относительные смещения массы во всех направлениях. Для равномерной выгрузки массы к такому смесителю подключается </a:t>
            </a:r>
            <a:r>
              <a:rPr lang="ru-RU" dirty="0" err="1"/>
              <a:t>шнековый</a:t>
            </a:r>
            <a:r>
              <a:rPr lang="ru-RU" dirty="0"/>
              <a:t> агрегат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8172400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988840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i="1" dirty="0"/>
              <a:t>Рис. 5. </a:t>
            </a:r>
            <a:r>
              <a:rPr lang="ru-RU" sz="2800" dirty="0"/>
              <a:t>Конструкция с различными смесительными и </a:t>
            </a:r>
            <a:r>
              <a:rPr lang="ru-RU" sz="2800" dirty="0" err="1"/>
              <a:t>шнековыми</a:t>
            </a:r>
            <a:r>
              <a:rPr lang="ru-RU" sz="2800" dirty="0"/>
              <a:t> сегментами</a:t>
            </a:r>
          </a:p>
        </p:txBody>
      </p:sp>
      <p:pic>
        <p:nvPicPr>
          <p:cNvPr id="6349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924944"/>
            <a:ext cx="835292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0" y="5373216"/>
            <a:ext cx="93266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Рис. 6.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Ко-кнетор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: 1 – загрузочное отверстие;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088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 – цилиндр со смесительными гребнями; 3 – шнек.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При предварительной подготовке материала с положительной стороны зарекомендовал себя также и </a:t>
            </a:r>
            <a:r>
              <a:rPr lang="ru-RU" b="1" dirty="0"/>
              <a:t>планетарный </a:t>
            </a:r>
            <a:r>
              <a:rPr lang="ru-RU" b="1" dirty="0" err="1"/>
              <a:t>многошнековый</a:t>
            </a:r>
            <a:r>
              <a:rPr lang="ru-RU" b="1" dirty="0"/>
              <a:t> экструдер </a:t>
            </a:r>
            <a:r>
              <a:rPr lang="ru-RU" dirty="0"/>
              <a:t>(рис. 7). В этом случае речь идет об экструдере, в средней части материального цилиндра которого вокруг центрального шпинделя размещено несколько небольших планетарных шпинделей.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За счет косозубого зацепления шпинделей и стенки цилиндра в </a:t>
            </a:r>
            <a:r>
              <a:rPr lang="ru-RU" dirty="0" err="1"/>
              <a:t>шнековой</a:t>
            </a:r>
            <a:r>
              <a:rPr lang="ru-RU" dirty="0"/>
              <a:t> планетарной системе достигается обоюдная обкатка. Принцип гомогенизации при проходе массы состоит в ее раскатке на тонкие слои во множественных зазорах зацепления. Присоединенный к экструдеру разгрузочный шнек принимает </a:t>
            </a:r>
            <a:r>
              <a:rPr lang="ru-RU" dirty="0" err="1"/>
              <a:t>пластицированную</a:t>
            </a:r>
            <a:r>
              <a:rPr lang="ru-RU" dirty="0"/>
              <a:t> массу и подает ее в формующую головку.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340768"/>
            <a:ext cx="7200800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635" name="Rectangle 3"/>
          <p:cNvSpPr>
            <a:spLocks noChangeArrowheads="1"/>
          </p:cNvSpPr>
          <p:nvPr/>
        </p:nvSpPr>
        <p:spPr bwMode="auto">
          <a:xfrm>
            <a:off x="755577" y="75982"/>
            <a:ext cx="799288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Рис. 7.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Планетарный валковый экструдер: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центральный шпиндель;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 планетарный шпиндель;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3 -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цилиндр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5. Гранулирование</a:t>
            </a:r>
            <a:endParaRPr lang="ru-RU" dirty="0"/>
          </a:p>
          <a:p>
            <a:r>
              <a:rPr lang="ru-RU" dirty="0"/>
              <a:t>Получение </a:t>
            </a:r>
            <a:r>
              <a:rPr lang="ru-RU" dirty="0" err="1"/>
              <a:t>гранулята</a:t>
            </a:r>
            <a:r>
              <a:rPr lang="ru-RU" dirty="0"/>
              <a:t> возможно двумя различными методами - </a:t>
            </a:r>
            <a:r>
              <a:rPr lang="ru-RU" b="1" dirty="0"/>
              <a:t>горячей резкой и холодным гранулированием.</a:t>
            </a:r>
            <a:endParaRPr lang="ru-RU" dirty="0"/>
          </a:p>
          <a:p>
            <a:r>
              <a:rPr lang="ru-RU" dirty="0"/>
              <a:t>При использовании метода горячей резки (рис. 8) </a:t>
            </a:r>
            <a:r>
              <a:rPr lang="ru-RU" dirty="0" err="1"/>
              <a:t>пластицированная</a:t>
            </a:r>
            <a:r>
              <a:rPr lang="ru-RU" dirty="0"/>
              <a:t> полимерная масса, выходящая из расположенной перед </a:t>
            </a:r>
            <a:r>
              <a:rPr lang="ru-RU" dirty="0" err="1"/>
              <a:t>пласткикатором</a:t>
            </a:r>
            <a:r>
              <a:rPr lang="ru-RU" dirty="0"/>
              <a:t> многоканальной головки, отсекается (отрезается) вращающимся перед головкой ротационным ножом и отбрасывается (центрифугируется) за счет центробежной силы.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2.3. Текучесть полимеров</a:t>
            </a:r>
            <a:endParaRPr lang="ru-RU" dirty="0"/>
          </a:p>
          <a:p>
            <a:r>
              <a:rPr lang="ru-RU" dirty="0"/>
              <a:t>Текучесть полимеров вследствие цепного молекулярного строения отличается от характера течения жидкостей, состоящих из низкомолекулярных веществ.</a:t>
            </a:r>
          </a:p>
          <a:p>
            <a:r>
              <a:rPr lang="ru-RU" dirty="0"/>
              <a:t>Под текучестью понимают перемещение макромолекул в состоянии расплава от­носительно друг друга. Подробное рассмотрение текучести полимеров в рамках этой главы не представляется возможным. Мы намерены остановиться лишь на некоторых практических методах определения текучести полимеров.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dirty="0"/>
              <a:t>Решетка головки и нож размещены в закрытом корпусе, куда для охлаждения </a:t>
            </a:r>
            <a:r>
              <a:rPr lang="ru-RU" dirty="0" err="1"/>
              <a:t>гранулята</a:t>
            </a:r>
            <a:r>
              <a:rPr lang="ru-RU" dirty="0"/>
              <a:t> вдувается холодный воздух, иногда для тех же целей создается кольцо из водяного тумана. Для сильно прилипающих в расплавленном виде термопластов (ПЭВД) горячая резка может быть проведена под водой. После завершения этого процесса </a:t>
            </a:r>
            <a:r>
              <a:rPr lang="ru-RU" dirty="0" err="1"/>
              <a:t>гранулят</a:t>
            </a:r>
            <a:r>
              <a:rPr lang="ru-RU" dirty="0"/>
              <a:t> сушится и засыпается в мешки (закладывается на хранение в силосы).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8208912" cy="3888432"/>
          </a:xfrm>
          <a:prstGeom prst="rect">
            <a:avLst/>
          </a:prstGeom>
          <a:noFill/>
        </p:spPr>
      </p:pic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611560" y="4581128"/>
            <a:ext cx="227562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Гранулят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Подача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 водном            воды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потоке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-392381" y="5442827"/>
            <a:ext cx="984147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Рис. 8.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Гранулирование методом горячей резки: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экструдер;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многоканальная головка;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ротационный нож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Поскольку частицы после среза еще достаточно горячие, то </a:t>
            </a:r>
            <a:r>
              <a:rPr lang="ru-RU" dirty="0" err="1"/>
              <a:t>гранулят</a:t>
            </a:r>
            <a:r>
              <a:rPr lang="ru-RU" dirty="0"/>
              <a:t> всегда имеет форму шарика или линзы. Для изготовления цилиндрического </a:t>
            </a:r>
            <a:r>
              <a:rPr lang="ru-RU" dirty="0" err="1"/>
              <a:t>гранулята</a:t>
            </a:r>
            <a:r>
              <a:rPr lang="ru-RU" dirty="0"/>
              <a:t> выходящие из головки прутки (стренги) отдельно друг от друга протягиваются через ванну с холодной водой и охлаждаются.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Далее, тянущим устройством, например, ленточным питателем, стренги направляются в </a:t>
            </a:r>
            <a:r>
              <a:rPr lang="ru-RU" dirty="0" err="1"/>
              <a:t>гранулятор</a:t>
            </a:r>
            <a:r>
              <a:rPr lang="ru-RU" dirty="0"/>
              <a:t>, где за счет поворотного ножевого вала разрезаются на гранулы дли ной в 2-3 мм. Такой метод получил название </a:t>
            </a:r>
            <a:r>
              <a:rPr lang="ru-RU" b="1" dirty="0"/>
              <a:t>холодное гранулирование.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6. Хранение и транспортировка</a:t>
            </a:r>
            <a:endParaRPr lang="ru-RU" dirty="0"/>
          </a:p>
          <a:p>
            <a:r>
              <a:rPr lang="ru-RU" dirty="0"/>
              <a:t>Хранение небольшого количества полимерного сырья — проблема, с которой не редко сталкиваются перерабатывающие предприятия, например, получающие изделия литьем под давлением или прессованием, — обычно осуществляется в мешках по 25 кг, уложенных в штабеля, исключительно в сухих помещениях. Мешки следует </a:t>
            </a:r>
            <a:r>
              <a:rPr lang="ru-RU" dirty="0" err="1"/>
              <a:t>пе</a:t>
            </a:r>
            <a:r>
              <a:rPr lang="ru-RU" dirty="0"/>
              <a:t> </a:t>
            </a:r>
            <a:r>
              <a:rPr lang="ru-RU" dirty="0" err="1"/>
              <a:t>реносить</a:t>
            </a:r>
            <a:r>
              <a:rPr lang="ru-RU" dirty="0"/>
              <a:t> в производственные помещения за один-два дня до начала переработки </a:t>
            </a:r>
            <a:r>
              <a:rPr lang="ru-RU" i="1" dirty="0"/>
              <a:t>— </a:t>
            </a:r>
            <a:r>
              <a:rPr lang="ru-RU" dirty="0"/>
              <a:t>это позволит избежать осаждения влаги на </a:t>
            </a:r>
            <a:r>
              <a:rPr lang="ru-RU" dirty="0" err="1"/>
              <a:t>гранулят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При переработке большого количества полимерного </a:t>
            </a:r>
            <a:r>
              <a:rPr lang="ru-RU" dirty="0" err="1"/>
              <a:t>гранулята</a:t>
            </a:r>
            <a:r>
              <a:rPr lang="ru-RU" dirty="0"/>
              <a:t> определенного типа</a:t>
            </a:r>
            <a:r>
              <a:rPr lang="ru-RU" i="1" dirty="0"/>
              <a:t> </a:t>
            </a:r>
            <a:r>
              <a:rPr lang="ru-RU" dirty="0"/>
              <a:t>производители пластмасс поставляют его на переработку в четырех или восьмиугольных картонных контейнерах, покрытых полиэтиленовой пленкой и вмещающих до 1000 кг сырья. Некоторые полимеры, например, поликарбонат (ПК) и полиамид (ПА) перед началом переработки нуждаются в сушке. Для ПК сушка строго обязательна поскольку в противном случае значительно ухудшаются его прочностные свойства. 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r>
              <a:rPr lang="ru-RU" dirty="0"/>
              <a:t>Кроме того, изделия из </a:t>
            </a:r>
            <a:r>
              <a:rPr lang="ru-RU" dirty="0" err="1"/>
              <a:t>невысушенных</a:t>
            </a:r>
            <a:r>
              <a:rPr lang="ru-RU" dirty="0"/>
              <a:t> ПК, ПА и полиметилметакрилата (ПММА) имеют весьма неприглядный внешний вид из-за образующихся на них полос и пузырьков. Сушку необходимо осуществлять либо в сушильном шкафу при температуре 110-120 °С располагая материал на пластинах слоем до 3 см, либо в сушилках с сухим воздухом (рис. 9), которые встраиваются в современные </a:t>
            </a:r>
            <a:r>
              <a:rPr lang="ru-RU" dirty="0" err="1"/>
              <a:t>пневмотранспортирующие</a:t>
            </a:r>
            <a:r>
              <a:rPr lang="ru-RU" dirty="0"/>
              <a:t> установ­ки. 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Для отвода влаги из полимерного </a:t>
            </a:r>
            <a:r>
              <a:rPr lang="ru-RU" dirty="0" err="1"/>
              <a:t>гранулята</a:t>
            </a:r>
            <a:r>
              <a:rPr lang="ru-RU" dirty="0"/>
              <a:t> используется теплый сухой воздух, циркуляция которого осуществляется до тех пор, пока не будет достигнута заданная остаточная влажность материала. Поглощенная воздухом влага отделяется в осушителе. При превышении точки росы воздуха (то есть при достаточном осушении насыщенного влагой воздуха), которая составляет приблизительно - 30°С, устройство автоматически переключается на другой резервуар с осушителем, что позволяет вести процесс в непрерывном режиме.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0"/>
            <a:ext cx="7920880" cy="4725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5779" name="Rectangle 3"/>
          <p:cNvSpPr>
            <a:spLocks noChangeArrowheads="1"/>
          </p:cNvSpPr>
          <p:nvPr/>
        </p:nvSpPr>
        <p:spPr bwMode="auto">
          <a:xfrm>
            <a:off x="-252536" y="5013176"/>
            <a:ext cx="974068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Рис.9.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Бункерная сушилка: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 —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форсунка для выхода воздуха;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 —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теплообменник;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разделитель;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4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вентилятор;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5 — микрофильтр;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6 —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нагреватель воздуха;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7</a:t>
            </a: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вытяжная магистраль;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8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— резервуар для осушителя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/>
              <a:t>Прессовочные массы по возможности необходимо переработан, </a:t>
            </a:r>
            <a:r>
              <a:rPr lang="ru-RU" b="1" dirty="0"/>
              <a:t>в </a:t>
            </a:r>
            <a:r>
              <a:rPr lang="ru-RU" dirty="0"/>
              <a:t>течение б меся­цев, поскольку продолжающаяся конденсация полимеров ухудшает </a:t>
            </a:r>
            <a:r>
              <a:rPr lang="ru-RU" b="1" dirty="0"/>
              <a:t>их </a:t>
            </a:r>
            <a:r>
              <a:rPr lang="ru-RU" dirty="0"/>
              <a:t>текучесть. Сро­ки хранения полимеров в помещениях с достаточно высокой темпера</a:t>
            </a:r>
            <a:r>
              <a:rPr lang="en-US" dirty="0" err="1"/>
              <a:t>vy</a:t>
            </a:r>
            <a:r>
              <a:rPr lang="ru-RU" dirty="0"/>
              <a:t>рой сокращают дополнительно. Это относится ко всем полимерам, полученным поликонденсацией, и ненасыщенным полиэфирным смолам.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2.3.1. Текучесть термопластов</a:t>
            </a:r>
            <a:endParaRPr lang="ru-RU" dirty="0"/>
          </a:p>
          <a:p>
            <a:r>
              <a:rPr lang="ru-RU" b="1" dirty="0"/>
              <a:t>Показатель текучести расплава </a:t>
            </a:r>
            <a:r>
              <a:rPr lang="ru-RU" dirty="0"/>
              <a:t>(</a:t>
            </a:r>
            <a:r>
              <a:rPr lang="ru-RU" b="1" dirty="0"/>
              <a:t>ПТР </a:t>
            </a:r>
            <a:r>
              <a:rPr lang="ru-RU" dirty="0"/>
              <a:t>).</a:t>
            </a:r>
          </a:p>
          <a:p>
            <a:r>
              <a:rPr lang="ru-RU" dirty="0"/>
              <a:t>Замер ПТР стандартизирован в соответствии с </a:t>
            </a:r>
            <a:r>
              <a:rPr lang="en-US" i="1" dirty="0"/>
              <a:t>DIN ISO </a:t>
            </a:r>
            <a:r>
              <a:rPr lang="ru-RU" dirty="0"/>
              <a:t>1133 (ГОСТ Н 645) и мо­жет быть осуществлен почти для всех неармированных термопластичных полимеров. Испытание проводится в момент выбора способа переработки материалов и при конт­роле поступающего сырья. Изготовители сырья предоставляют необходимые данные, касающиеся максимально допустимых значений деструкции. Это важно в работе с по­лимерами, требующими обязательной предварительной сушки. ПТР позволяет оце­нить соответствие материала стандартам качества.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Необходимо строго выполнять все технологические инструкции производителей полимерного сырья. Для хранения очень большого количества полимеров предпочтительно использовать сил осы объемом до 150 м</a:t>
            </a:r>
            <a:r>
              <a:rPr lang="ru-RU" baseline="30000" dirty="0"/>
              <a:t>3</a:t>
            </a:r>
            <a:r>
              <a:rPr lang="ru-RU" dirty="0"/>
              <a:t>.</a:t>
            </a:r>
          </a:p>
          <a:p>
            <a:r>
              <a:rPr lang="ru-RU" dirty="0"/>
              <a:t>Транспортировка гранулированных пластмасс и пресс-материалов на перерабатывающие предприятия, как правило, осуществляется в эластичных контейнерах или цистернах. При разгрузке полимерное сырье передается по трубопроводам (пневмотранспортом) в силосы. 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/>
          </a:bodyPr>
          <a:lstStyle/>
          <a:p>
            <a:r>
              <a:rPr lang="ru-RU" dirty="0"/>
              <a:t>3</a:t>
            </a:r>
            <a:r>
              <a:rPr lang="en-US" dirty="0"/>
              <a:t>a</a:t>
            </a:r>
            <a:r>
              <a:rPr lang="ru-RU" dirty="0"/>
              <a:t>грузка полимерных материалов в мешки требует ручного труда, что, учитывая постоянно увеличивающиеся размеры перерабатывающих машин, становится все более нерентабельным. Поэтому для транспортировки материалов внутри предприятия также используются пневматические транспортирующие устройства. Здесь следует различать </a:t>
            </a:r>
            <a:r>
              <a:rPr lang="ru-RU" b="1" dirty="0"/>
              <a:t>установки подачи под давлением, нагнетательные и вакуумные транспортные установки (всасывающего действия).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Выбор конкретного способа обычно осуществляется с учетом длины пути транспортирования и производительности транспортирующего средства. Производитель­ность установки может быть увеличена за счет повышения рабочего давления. Кроме того, материал может быть подан непосредственно в силос без использования сепаратора. Вакуумные транспортные установки действуют без избыточного давления, что обеспечивает отсутствие пыли. Этот метод проще, и следовательно, и дешевле. Зачастую на предприятии используются как подача под давлением, так и вакуумная транспортировка или их сочетание.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Помимо этого, различают также аэрозольную и летучую транспортировки. При использовании летучей подачи скорость воздуха составляет от 16 до 22 м/с, и отдельные частицы материала при этом перемещаются внутри трубы по зигзагообразной траектории. При аэрозольной подаче по трубе целые группы частиц различной </a:t>
            </a:r>
            <a:r>
              <a:rPr lang="ru-RU" dirty="0" err="1"/>
              <a:t>гранулометрии</a:t>
            </a:r>
            <a:r>
              <a:rPr lang="ru-RU" dirty="0"/>
              <a:t> перемещаются с относительно небольшой скоростью (&lt;10 м/с). Преимущество аэрозольной подачи состоит в том, что в ходе транспортировки ограничено расслоение порошкообразных наполненных смесей с высоким содержанием смазок и стабилизаторов.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Пневмотранспортная установка кроме силоса, состоит также из разгрузочного устройства, предназначенного для подачи полимерной массы в транспортный трубопровод, генератора воздушного потока, а также устройства, которое отделяет подаваемый материал от воздуха.</a:t>
            </a:r>
          </a:p>
          <a:p>
            <a:r>
              <a:rPr lang="ru-RU" dirty="0"/>
              <a:t>При конструировании подобной установки следует предусмотреть и устройство разгрузки мешков.</a:t>
            </a:r>
          </a:p>
          <a:p>
            <a:r>
              <a:rPr lang="ru-RU" dirty="0"/>
              <a:t>Перемещение полимер: ого порошка или </a:t>
            </a:r>
            <a:r>
              <a:rPr lang="ru-RU" dirty="0" err="1"/>
              <a:t>гранулята</a:t>
            </a:r>
            <a:r>
              <a:rPr lang="ru-RU" dirty="0"/>
              <a:t> вследствие аэродинамического сопротивления может ускоряться воздухом; ускорение в зависимости от размеров гранул достигает 50%, а для порошка — 90% от скорости воздуха.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/>
              <a:t>Для распределения потока материала по нескольким силосам используются разделители. Из силосов полимерная масса через дозирующий резервуар попадает в смеситель, и далее в суточные силосы, которые обеспечивают материалом соответствующие машины. Для подачи материала в дозирующий резервуар, суточные силосы и на технологические машины используется вакуумный метод транспортировки 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ru-RU" dirty="0"/>
              <a:t>Для контроля уровня заполнения в силосах и резервуарах монтируются измерительные приборы. Устройства подачи, взвешивания и смешения управляются с контрольно измерительного поста, что позволяет добиваться значительной рационализации технологических процессов.</a:t>
            </a:r>
            <a:endParaRPr lang="ru-RU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Текучесть по спирали</a:t>
            </a:r>
            <a:endParaRPr lang="ru-RU" dirty="0"/>
          </a:p>
          <a:p>
            <a:r>
              <a:rPr lang="ru-RU" dirty="0"/>
              <a:t>Еще одним используемым на практике тестом, хотя и </a:t>
            </a:r>
            <a:r>
              <a:rPr lang="ru-RU" b="1" dirty="0" err="1"/>
              <a:t>внутрипрои</a:t>
            </a:r>
            <a:r>
              <a:rPr lang="ru-RU" b="1" dirty="0"/>
              <a:t> </a:t>
            </a:r>
            <a:r>
              <a:rPr lang="ru-RU" dirty="0" err="1"/>
              <a:t>зводственным</a:t>
            </a:r>
            <a:r>
              <a:rPr lang="ru-RU" dirty="0"/>
              <a:t> (в том числе </a:t>
            </a:r>
            <a:r>
              <a:rPr lang="ru-RU" b="1" dirty="0"/>
              <a:t>и </a:t>
            </a:r>
            <a:r>
              <a:rPr lang="ru-RU" dirty="0"/>
              <a:t>для реактопластов), является спиральный </a:t>
            </a:r>
            <a:r>
              <a:rPr lang="ru-RU" b="1" dirty="0"/>
              <a:t>тест </a:t>
            </a:r>
            <a:r>
              <a:rPr lang="ru-RU" dirty="0"/>
              <a:t>Для него </a:t>
            </a:r>
            <a:r>
              <a:rPr lang="ru-RU" b="1" dirty="0"/>
              <a:t>также </a:t>
            </a:r>
            <a:r>
              <a:rPr lang="ru-RU" dirty="0"/>
              <a:t>справед­ливо правило: чем большая масса вытекает за определенный период времени, тем луч­ше текучесть материала, и тем меньше средняя молекулярная масса. </a:t>
            </a:r>
            <a:r>
              <a:rPr lang="en-US" dirty="0"/>
              <a:t>I</a:t>
            </a:r>
            <a:r>
              <a:rPr lang="ru-RU" dirty="0"/>
              <a:t>: </a:t>
            </a:r>
            <a:r>
              <a:rPr lang="ru-RU" dirty="0" err="1"/>
              <a:t>роведение</a:t>
            </a:r>
            <a:r>
              <a:rPr lang="ru-RU" dirty="0"/>
              <a:t> по­добного испытания допустимо только в том случае, если полимеры </a:t>
            </a:r>
            <a:r>
              <a:rPr lang="ru-RU" b="1" dirty="0"/>
              <a:t>с </a:t>
            </a:r>
            <a:r>
              <a:rPr lang="ru-RU" dirty="0"/>
              <a:t>одинаковым химическим строением перерабатываются в равных условиях.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Величина </a:t>
            </a:r>
            <a:r>
              <a:rPr lang="ru-RU" b="1" i="1" dirty="0"/>
              <a:t>К </a:t>
            </a:r>
            <a:r>
              <a:rPr lang="ru-RU" b="1" dirty="0"/>
              <a:t>и</a:t>
            </a:r>
            <a:r>
              <a:rPr lang="ru-RU" b="1" i="1" dirty="0"/>
              <a:t> </a:t>
            </a:r>
            <a:r>
              <a:rPr lang="ru-RU" b="1" dirty="0"/>
              <a:t>характеристическая вязкость</a:t>
            </a:r>
            <a:endParaRPr lang="ru-RU" dirty="0"/>
          </a:p>
          <a:p>
            <a:r>
              <a:rPr lang="ru-RU" dirty="0"/>
              <a:t>Для поливинилхлорида (ПВХ) величина </a:t>
            </a:r>
            <a:r>
              <a:rPr lang="ru-RU" i="1" dirty="0"/>
              <a:t>К</a:t>
            </a:r>
            <a:r>
              <a:rPr lang="ru-RU" i="1" baseline="30000" dirty="0"/>
              <a:t>2</a:t>
            </a:r>
            <a:r>
              <a:rPr lang="ru-RU" i="1" dirty="0"/>
              <a:t> </a:t>
            </a:r>
            <a:r>
              <a:rPr lang="ru-RU" dirty="0"/>
              <a:t>определяется в соответствии</a:t>
            </a:r>
            <a:r>
              <a:rPr lang="ru-RU" b="1" dirty="0"/>
              <a:t> </a:t>
            </a:r>
            <a:r>
              <a:rPr lang="ru-RU" dirty="0"/>
              <a:t>с </a:t>
            </a:r>
            <a:r>
              <a:rPr lang="en-US" i="1" dirty="0"/>
              <a:t>DIN</a:t>
            </a:r>
            <a:r>
              <a:rPr lang="ru-RU" i="1" dirty="0"/>
              <a:t>53 </a:t>
            </a:r>
            <a:r>
              <a:rPr lang="ru-RU" dirty="0"/>
              <a:t>726. Она прямо пропорциональна </a:t>
            </a:r>
            <a:r>
              <a:rPr lang="ru-RU" b="1" dirty="0"/>
              <a:t>характеристической вязкости, </a:t>
            </a:r>
            <a:r>
              <a:rPr lang="ru-RU" dirty="0"/>
              <a:t>определяемой по текучести раствора ПВХ в растворителе. Исходя из характеристической вязкости, может быть рассчитана средняя молекулярная масса (для всех полимеров), а также величина </a:t>
            </a:r>
            <a:r>
              <a:rPr lang="ru-RU" i="1" dirty="0"/>
              <a:t>К</a:t>
            </a:r>
            <a:r>
              <a:rPr lang="ru-RU" dirty="0"/>
              <a:t> (по эмпирической формуле). В стандартах Института стандартизации характеристическая вязкость и величина </a:t>
            </a:r>
            <a:r>
              <a:rPr lang="ru-RU" i="1" dirty="0"/>
              <a:t>К </a:t>
            </a:r>
            <a:r>
              <a:rPr lang="ru-RU" dirty="0"/>
              <a:t>сравниваются друг с другом,</a:t>
            </a:r>
            <a:r>
              <a:rPr lang="ru-RU" b="1" dirty="0"/>
              <a:t> </a:t>
            </a:r>
            <a:r>
              <a:rPr lang="ru-RU" dirty="0"/>
              <a:t>и действует следующая законо­мерность: чем больше величина /С, тем выше молекулярная масса.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4033</Words>
  <Application>Microsoft Office PowerPoint</Application>
  <PresentationFormat>Экран (4:3)</PresentationFormat>
  <Paragraphs>135</Paragraphs>
  <Slides>76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76</vt:i4>
      </vt:variant>
    </vt:vector>
  </HeadingPairs>
  <TitlesOfParts>
    <vt:vector size="77" baseType="lpstr">
      <vt:lpstr>Тема Office</vt:lpstr>
      <vt:lpstr>Технология получения пластмасс или полимерных композиционных материалов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Слайд 70</vt:lpstr>
      <vt:lpstr>Слайд 71</vt:lpstr>
      <vt:lpstr>Слайд 72</vt:lpstr>
      <vt:lpstr>Слайд 73</vt:lpstr>
      <vt:lpstr>Слайд 74</vt:lpstr>
      <vt:lpstr>Слайд 75</vt:lpstr>
      <vt:lpstr>Слайд 76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получения пластмасс или полимерных композиционных материалов </dc:title>
  <dc:creator>asel</dc:creator>
  <cp:lastModifiedBy>asel</cp:lastModifiedBy>
  <cp:revision>5</cp:revision>
  <dcterms:created xsi:type="dcterms:W3CDTF">2011-04-15T02:45:11Z</dcterms:created>
  <dcterms:modified xsi:type="dcterms:W3CDTF">2011-04-15T03:28:10Z</dcterms:modified>
</cp:coreProperties>
</file>